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5" r:id="rId5"/>
    <p:sldId id="258" r:id="rId6"/>
    <p:sldId id="266" r:id="rId7"/>
    <p:sldId id="259" r:id="rId8"/>
    <p:sldId id="267" r:id="rId9"/>
    <p:sldId id="260" r:id="rId10"/>
    <p:sldId id="261" r:id="rId11"/>
    <p:sldId id="262" r:id="rId12"/>
    <p:sldId id="268" r:id="rId13"/>
    <p:sldId id="263" r:id="rId14"/>
    <p:sldId id="269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5797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252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708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789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1724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196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9780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156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40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5604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696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2B828-9FA6-43DC-9EFC-A92076F22FE5}" type="datetimeFigureOut">
              <a:rPr lang="pt-BR" smtClean="0"/>
              <a:t>10/06/2015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D08E8-6E3C-44F3-8D85-B6CB730D5A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642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116633"/>
            <a:ext cx="7772400" cy="864095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Sacro Império Romano Germânico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1052736"/>
            <a:ext cx="8712968" cy="5688632"/>
          </a:xfrm>
        </p:spPr>
        <p:txBody>
          <a:bodyPr/>
          <a:lstStyle/>
          <a:p>
            <a:pPr algn="l"/>
            <a:r>
              <a:rPr lang="pt-BR" dirty="0" smtClean="0">
                <a:solidFill>
                  <a:schemeClr val="tx1"/>
                </a:solidFill>
              </a:rPr>
              <a:t>1-476 | Os Bárbaros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Vikings, Visigodos, Tártaros, Francos, Celtas, etc.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476-1100 | Alta Idade Média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(800)Carlos Magno (Imperador Sacro Império Romano); (843) Tratado de </a:t>
            </a:r>
            <a:r>
              <a:rPr lang="pt-BR" sz="2000" dirty="0" err="1" smtClean="0">
                <a:solidFill>
                  <a:schemeClr val="tx1"/>
                </a:solidFill>
              </a:rPr>
              <a:t>Verdum</a:t>
            </a:r>
            <a:r>
              <a:rPr lang="pt-BR" sz="2000" dirty="0" smtClean="0">
                <a:solidFill>
                  <a:schemeClr val="tx1"/>
                </a:solidFill>
              </a:rPr>
              <a:t>.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1100-1400 | Estados Absolutos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Portugal(1139), França(1300), Espanhol(1492), Inglaterra(1500) e Rússia(1600). 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1453-1600 | Emergência Turco-Otomana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Ásia Central (Bósforo e Dardanelos); Afastamento Mongol; Rota da Seda; </a:t>
            </a:r>
            <a:r>
              <a:rPr lang="pt-BR" sz="2000" dirty="0" err="1" smtClean="0">
                <a:solidFill>
                  <a:schemeClr val="tx1"/>
                </a:solidFill>
              </a:rPr>
              <a:t>Mings</a:t>
            </a:r>
            <a:r>
              <a:rPr lang="pt-BR" sz="2000" dirty="0" smtClean="0">
                <a:solidFill>
                  <a:schemeClr val="tx1"/>
                </a:solidFill>
              </a:rPr>
              <a:t> fora dos mares; Oriente Médio (trânsito intenso); Turcos nos Balcãs e Oriente Médio e Sincretismo Turco-europeu.  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1600-1630 | Católicos x Luteranos x Calvinistas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Teoria Max Weberiana; Sul católico feudal x Norte luterano emancipado alemão.  </a:t>
            </a:r>
          </a:p>
          <a:p>
            <a:pPr algn="l"/>
            <a:endParaRPr lang="pt-BR" sz="2000" dirty="0" smtClean="0">
              <a:solidFill>
                <a:schemeClr val="tx1"/>
              </a:solidFill>
            </a:endParaRPr>
          </a:p>
          <a:p>
            <a:pPr algn="l"/>
            <a:endParaRPr lang="pt-BR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67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O 3º Reich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1920 | </a:t>
            </a:r>
            <a:r>
              <a:rPr lang="pt-BR" sz="2000" dirty="0" smtClean="0"/>
              <a:t>Fim do 2º Reich e a República de Weimar; </a:t>
            </a:r>
            <a:r>
              <a:rPr lang="pt-BR" sz="2000" dirty="0" err="1" smtClean="0"/>
              <a:t>Adolph</a:t>
            </a:r>
            <a:r>
              <a:rPr lang="pt-BR" sz="2000" dirty="0" smtClean="0"/>
              <a:t> Hitler no Partido Nacional-Socialista dos trabalhadores; A </a:t>
            </a:r>
            <a:r>
              <a:rPr lang="pt-BR" sz="2000" dirty="0" err="1" smtClean="0"/>
              <a:t>Tulle</a:t>
            </a:r>
            <a:r>
              <a:rPr lang="pt-BR" sz="2000" dirty="0" smtClean="0"/>
              <a:t>; </a:t>
            </a:r>
          </a:p>
          <a:p>
            <a:pPr marL="0" indent="0">
              <a:buNone/>
            </a:pPr>
            <a:r>
              <a:rPr lang="pt-BR" dirty="0" smtClean="0"/>
              <a:t>1921 | </a:t>
            </a:r>
            <a:r>
              <a:rPr lang="pt-BR" sz="2000" dirty="0" smtClean="0"/>
              <a:t>SA (Camisas Negras) = eliminação; SS (</a:t>
            </a:r>
            <a:r>
              <a:rPr lang="pt-BR" sz="2000" dirty="0" err="1" smtClean="0"/>
              <a:t>Petrorianos</a:t>
            </a:r>
            <a:r>
              <a:rPr lang="pt-BR" sz="2000" dirty="0" smtClean="0"/>
              <a:t> e Turcos) de Hitler. </a:t>
            </a:r>
          </a:p>
          <a:p>
            <a:pPr marL="0" indent="0">
              <a:buNone/>
            </a:pPr>
            <a:r>
              <a:rPr lang="pt-BR" dirty="0" smtClean="0"/>
              <a:t>1923 | </a:t>
            </a:r>
            <a:r>
              <a:rPr lang="pt-BR" sz="2000" dirty="0" smtClean="0"/>
              <a:t>München e a prisão de Hitler = </a:t>
            </a:r>
            <a:r>
              <a:rPr lang="pt-BR" sz="2000" dirty="0" err="1" smtClean="0"/>
              <a:t>Mein</a:t>
            </a:r>
            <a:r>
              <a:rPr lang="pt-BR" sz="2000" dirty="0" smtClean="0"/>
              <a:t> </a:t>
            </a:r>
            <a:r>
              <a:rPr lang="pt-BR" sz="2000" dirty="0" err="1" smtClean="0"/>
              <a:t>Kampf</a:t>
            </a:r>
            <a:r>
              <a:rPr lang="pt-BR" sz="2000" dirty="0" smtClean="0"/>
              <a:t> (Propostas e ideias </a:t>
            </a:r>
            <a:r>
              <a:rPr lang="pt-BR" sz="2000" dirty="0" err="1" smtClean="0"/>
              <a:t>anti-semitas</a:t>
            </a:r>
            <a:r>
              <a:rPr lang="pt-BR" sz="2000" dirty="0"/>
              <a:t> </a:t>
            </a:r>
            <a:r>
              <a:rPr lang="pt-BR" sz="2000" dirty="0" smtClean="0"/>
              <a:t>= Nacionalismo = Raça </a:t>
            </a:r>
            <a:r>
              <a:rPr lang="pt-BR" sz="2000" dirty="0"/>
              <a:t>A</a:t>
            </a:r>
            <a:r>
              <a:rPr lang="pt-BR" sz="2000" dirty="0" smtClean="0"/>
              <a:t>riana = Espaço Real; </a:t>
            </a:r>
          </a:p>
          <a:p>
            <a:pPr marL="0" indent="0">
              <a:buNone/>
            </a:pPr>
            <a:r>
              <a:rPr lang="pt-BR" dirty="0" smtClean="0"/>
              <a:t>1923-1929 | </a:t>
            </a:r>
            <a:r>
              <a:rPr lang="pt-BR" sz="2000" dirty="0" smtClean="0"/>
              <a:t>Crise na República de Weimar = Invasões de </a:t>
            </a:r>
            <a:r>
              <a:rPr lang="pt-BR" sz="2000" dirty="0" err="1" smtClean="0"/>
              <a:t>Ruhr</a:t>
            </a:r>
            <a:r>
              <a:rPr lang="pt-BR" sz="2000" dirty="0"/>
              <a:t>,</a:t>
            </a:r>
            <a:r>
              <a:rPr lang="pt-BR" sz="2000" dirty="0" smtClean="0"/>
              <a:t> fim dos investimentos estadunidenses e reivindicação de indenizações. </a:t>
            </a:r>
          </a:p>
          <a:p>
            <a:pPr marL="0" indent="0">
              <a:buNone/>
            </a:pPr>
            <a:r>
              <a:rPr lang="pt-BR" dirty="0" smtClean="0"/>
              <a:t>1930 | </a:t>
            </a:r>
            <a:r>
              <a:rPr lang="pt-BR" sz="2000" dirty="0" smtClean="0"/>
              <a:t>A crise ajuda o totalitarismo nazista = apoio da burguesia; Stálin e a 3º Internacional; (1933) Hitler sobe ao poder = Primeiros campos de concentração </a:t>
            </a:r>
          </a:p>
          <a:p>
            <a:pPr marL="0" indent="0">
              <a:buNone/>
            </a:pPr>
            <a:r>
              <a:rPr lang="pt-BR" dirty="0" smtClean="0"/>
              <a:t>1934 | </a:t>
            </a:r>
            <a:r>
              <a:rPr lang="pt-BR" sz="2000" dirty="0" smtClean="0"/>
              <a:t>Morre Marechal </a:t>
            </a:r>
            <a:r>
              <a:rPr lang="pt-BR" sz="2000" dirty="0" err="1" smtClean="0"/>
              <a:t>Hindenburg</a:t>
            </a:r>
            <a:r>
              <a:rPr lang="pt-BR" sz="2000" dirty="0" smtClean="0"/>
              <a:t> = Hitler ascende ao poder (</a:t>
            </a:r>
            <a:r>
              <a:rPr lang="pt-BR" sz="2000" dirty="0" err="1" smtClean="0"/>
              <a:t>Führer</a:t>
            </a:r>
            <a:r>
              <a:rPr lang="pt-BR" sz="2000" dirty="0" smtClean="0"/>
              <a:t>). Leis de </a:t>
            </a:r>
            <a:r>
              <a:rPr lang="pt-BR" sz="2000" dirty="0" err="1" smtClean="0"/>
              <a:t>Nüremberg</a:t>
            </a:r>
            <a:r>
              <a:rPr lang="pt-BR" sz="2000" dirty="0" smtClean="0"/>
              <a:t> (1935) = exclusão da cidadania judia + Estado intervencionista. 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40217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As potências liberais eram intransigentes com a Rússia e não com a Itália e </a:t>
            </a:r>
            <a:r>
              <a:rPr lang="pt-BR" sz="3200" dirty="0"/>
              <a:t>A</a:t>
            </a:r>
            <a:r>
              <a:rPr lang="pt-BR" sz="3200" dirty="0" smtClean="0"/>
              <a:t>lemanha.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141168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Japão </a:t>
            </a:r>
            <a:r>
              <a:rPr lang="pt-BR" u="sng" dirty="0" smtClean="0"/>
              <a:t>1931&gt;</a:t>
            </a:r>
            <a:r>
              <a:rPr lang="pt-BR" dirty="0" smtClean="0"/>
              <a:t> - </a:t>
            </a:r>
            <a:r>
              <a:rPr lang="pt-BR" sz="2000" dirty="0" smtClean="0"/>
              <a:t>Anexação da província chinesa da Manchúria instalando um governo fantoche. Divisão da China em vários </a:t>
            </a:r>
            <a:r>
              <a:rPr lang="pt-BR" sz="2000" dirty="0" err="1" smtClean="0"/>
              <a:t>potentatos</a:t>
            </a:r>
            <a:r>
              <a:rPr lang="pt-BR" sz="2000" dirty="0" smtClean="0"/>
              <a:t>. </a:t>
            </a:r>
            <a:endParaRPr lang="pt-BR" sz="2000" u="sng" dirty="0" smtClean="0"/>
          </a:p>
          <a:p>
            <a:pPr marL="0" indent="0">
              <a:buNone/>
            </a:pPr>
            <a:r>
              <a:rPr lang="pt-BR" dirty="0" smtClean="0"/>
              <a:t>Alemanha </a:t>
            </a:r>
            <a:r>
              <a:rPr lang="pt-BR" u="sng" dirty="0" smtClean="0"/>
              <a:t>1938&gt; </a:t>
            </a:r>
            <a:r>
              <a:rPr lang="pt-BR" dirty="0" smtClean="0"/>
              <a:t> - </a:t>
            </a:r>
            <a:r>
              <a:rPr lang="pt-BR" sz="2000" dirty="0" smtClean="0"/>
              <a:t>Invasão da Áustria </a:t>
            </a:r>
            <a:r>
              <a:rPr lang="pt-BR" sz="2000" dirty="0"/>
              <a:t>-</a:t>
            </a:r>
            <a:r>
              <a:rPr lang="pt-BR" sz="2000" dirty="0" smtClean="0"/>
              <a:t> Anexação </a:t>
            </a:r>
            <a:r>
              <a:rPr lang="pt-BR" sz="2000" dirty="0" err="1" smtClean="0"/>
              <a:t>Sudetos</a:t>
            </a:r>
            <a:r>
              <a:rPr lang="pt-BR" sz="2000" dirty="0" smtClean="0"/>
              <a:t> Tchecos</a:t>
            </a:r>
          </a:p>
          <a:p>
            <a:pPr marL="0" indent="0">
              <a:buNone/>
            </a:pPr>
            <a:r>
              <a:rPr lang="pt-BR" dirty="0" smtClean="0"/>
              <a:t>Alemanha </a:t>
            </a:r>
            <a:r>
              <a:rPr lang="pt-BR" u="sng" dirty="0" smtClean="0"/>
              <a:t>1938&gt;</a:t>
            </a:r>
            <a:r>
              <a:rPr lang="pt-BR" dirty="0" smtClean="0"/>
              <a:t>  - </a:t>
            </a:r>
            <a:r>
              <a:rPr lang="pt-BR" sz="2000" dirty="0" smtClean="0"/>
              <a:t>Anexação da Tchecoslováquia = Independência da Eslováquia; Itália invade a Albânia nos Balcãs. </a:t>
            </a:r>
          </a:p>
          <a:p>
            <a:pPr marL="0" indent="0">
              <a:buNone/>
            </a:pPr>
            <a:r>
              <a:rPr lang="pt-BR" dirty="0" smtClean="0"/>
              <a:t>Países do Eixo </a:t>
            </a:r>
            <a:r>
              <a:rPr lang="pt-BR" u="sng" dirty="0" smtClean="0"/>
              <a:t>1936&gt;</a:t>
            </a:r>
            <a:r>
              <a:rPr lang="pt-BR" dirty="0" smtClean="0"/>
              <a:t> </a:t>
            </a:r>
            <a:r>
              <a:rPr lang="pt-BR" sz="2000" dirty="0" smtClean="0"/>
              <a:t>Japão (Imperial), Itália (</a:t>
            </a:r>
            <a:r>
              <a:rPr lang="pt-BR" sz="2000" dirty="0" err="1" smtClean="0"/>
              <a:t>Fachista</a:t>
            </a:r>
            <a:r>
              <a:rPr lang="pt-BR" sz="2000" dirty="0" smtClean="0"/>
              <a:t>) e Alemanha (Nacional); Ditadura de Salazar em Portugal (1926-1970) e Ditadura de Franco na Espanha (1936-1975) </a:t>
            </a:r>
          </a:p>
          <a:p>
            <a:pPr marL="0" indent="0">
              <a:buNone/>
            </a:pPr>
            <a:r>
              <a:rPr lang="pt-BR" dirty="0" smtClean="0"/>
              <a:t>1939 | </a:t>
            </a:r>
            <a:r>
              <a:rPr lang="pt-BR" sz="2000" dirty="0" smtClean="0"/>
              <a:t>Invasão da Polônia pela Alemanha e Rússia; Ocupação da Finlândia, Dinamarca, Noruega, Bélgica e Holanda e Paris (Norte alemão e Sul </a:t>
            </a:r>
            <a:r>
              <a:rPr lang="pt-BR" sz="2000" dirty="0" err="1" smtClean="0"/>
              <a:t>Vichy</a:t>
            </a:r>
            <a:r>
              <a:rPr lang="pt-BR" sz="2000" dirty="0" smtClean="0"/>
              <a:t> Marechal </a:t>
            </a:r>
            <a:r>
              <a:rPr lang="pt-BR" sz="2000" dirty="0" err="1" smtClean="0"/>
              <a:t>Pétain</a:t>
            </a:r>
            <a:r>
              <a:rPr lang="pt-BR" sz="2000" dirty="0" smtClean="0"/>
              <a:t> (1940); Canal de Suez reconquistado pelos ingleses e alemães no Norte da África.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5874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f031008_Hitler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349"/>
            <a:ext cx="8928992" cy="665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74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pt-BR" dirty="0" err="1" smtClean="0"/>
              <a:t>Führer</a:t>
            </a:r>
            <a:r>
              <a:rPr lang="pt-BR" dirty="0" smtClean="0"/>
              <a:t> Morreu – Repórter Esso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340768"/>
            <a:ext cx="8856984" cy="54006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Loucos da História.</a:t>
            </a:r>
          </a:p>
          <a:p>
            <a:pPr marL="0" indent="0">
              <a:buNone/>
            </a:pPr>
            <a:r>
              <a:rPr lang="pt-BR" sz="2000" dirty="0" smtClean="0"/>
              <a:t>Carlos XII, Napoleão Bonaparte e </a:t>
            </a:r>
            <a:r>
              <a:rPr lang="pt-BR" sz="2000" dirty="0" err="1" smtClean="0"/>
              <a:t>Adolph</a:t>
            </a:r>
            <a:r>
              <a:rPr lang="pt-BR" sz="2000" dirty="0" smtClean="0"/>
              <a:t> Hitler = Invasão da Rússia; Ataque do Império do Japão a Pearl </a:t>
            </a:r>
            <a:r>
              <a:rPr lang="pt-BR" sz="2000" dirty="0" err="1" smtClean="0"/>
              <a:t>Harbor</a:t>
            </a:r>
            <a:r>
              <a:rPr lang="pt-BR" sz="2000" dirty="0" smtClean="0"/>
              <a:t> (1941); Declaração de Guerra de Roosevelt (E.U.A).</a:t>
            </a:r>
          </a:p>
          <a:p>
            <a:pPr marL="0" indent="0">
              <a:buNone/>
            </a:pPr>
            <a:r>
              <a:rPr lang="pt-BR" dirty="0" smtClean="0"/>
              <a:t>Frente Ocidental</a:t>
            </a:r>
          </a:p>
          <a:p>
            <a:pPr marL="0" indent="0">
              <a:buNone/>
            </a:pPr>
            <a:r>
              <a:rPr lang="pt-BR" sz="2000" dirty="0" err="1" smtClean="0"/>
              <a:t>E.U.A|Inglaterra|França|Brasil</a:t>
            </a:r>
            <a:r>
              <a:rPr lang="pt-BR" sz="2000" dirty="0" smtClean="0"/>
              <a:t> x Eixo (1944 – O dia ‘D’)</a:t>
            </a:r>
          </a:p>
          <a:p>
            <a:pPr marL="0" indent="0">
              <a:buNone/>
            </a:pPr>
            <a:r>
              <a:rPr lang="pt-BR" dirty="0" smtClean="0"/>
              <a:t>Frente Oriental</a:t>
            </a:r>
          </a:p>
          <a:p>
            <a:pPr marL="0" indent="0">
              <a:buNone/>
            </a:pPr>
            <a:r>
              <a:rPr lang="pt-BR" sz="2000" dirty="0" smtClean="0"/>
              <a:t>Alemanha x Rússia (</a:t>
            </a:r>
            <a:r>
              <a:rPr lang="pt-BR" sz="2000" dirty="0" err="1" smtClean="0"/>
              <a:t>Leningrado</a:t>
            </a:r>
            <a:r>
              <a:rPr lang="pt-BR" sz="2000" dirty="0" smtClean="0"/>
              <a:t>, </a:t>
            </a:r>
            <a:r>
              <a:rPr lang="pt-BR" sz="2000" dirty="0" err="1" smtClean="0"/>
              <a:t>Stalingrado</a:t>
            </a:r>
            <a:r>
              <a:rPr lang="pt-BR" sz="2000" dirty="0" smtClean="0"/>
              <a:t>, 24 de Abril a Rússia invade Berlin) </a:t>
            </a:r>
          </a:p>
          <a:p>
            <a:pPr marL="0" indent="0">
              <a:buNone/>
            </a:pPr>
            <a:r>
              <a:rPr lang="pt-BR" dirty="0" smtClean="0"/>
              <a:t>Frente Pacífica </a:t>
            </a:r>
          </a:p>
          <a:p>
            <a:pPr marL="0" indent="0">
              <a:buNone/>
            </a:pPr>
            <a:r>
              <a:rPr lang="pt-BR" sz="2000" dirty="0" smtClean="0"/>
              <a:t>Japão se entrega (Bombas nucleares) e Manchúria sob o </a:t>
            </a:r>
            <a:r>
              <a:rPr lang="pt-BR" sz="2000" smtClean="0"/>
              <a:t>domínio russo</a:t>
            </a:r>
            <a:r>
              <a:rPr lang="pt-BR" smtClean="0"/>
              <a:t> </a:t>
            </a: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14603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Pictures\cold_war___1980_by_fenn_o_manic-d4dpzz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4405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47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linha-do-tempo-historia-da-ar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7207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9568"/>
            <a:ext cx="864095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261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792088"/>
          </a:xfrm>
        </p:spPr>
        <p:txBody>
          <a:bodyPr/>
          <a:lstStyle/>
          <a:p>
            <a:r>
              <a:rPr lang="pt-BR" dirty="0" smtClean="0"/>
              <a:t>Micro Guerras Mundiais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1484784"/>
            <a:ext cx="8928992" cy="4968552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pt-BR" sz="3800" dirty="0" smtClean="0">
                <a:solidFill>
                  <a:schemeClr val="tx1"/>
                </a:solidFill>
              </a:rPr>
              <a:t>1630-1648 | Áustria x Turcos Otomano Balcãs</a:t>
            </a:r>
          </a:p>
          <a:p>
            <a:pPr algn="l"/>
            <a:r>
              <a:rPr lang="pt-BR" sz="2600" dirty="0" smtClean="0">
                <a:solidFill>
                  <a:schemeClr val="tx1"/>
                </a:solidFill>
              </a:rPr>
              <a:t>França + </a:t>
            </a:r>
            <a:r>
              <a:rPr lang="pt-BR" sz="2600" dirty="0" err="1" smtClean="0">
                <a:solidFill>
                  <a:schemeClr val="tx1"/>
                </a:solidFill>
              </a:rPr>
              <a:t>Alsácia</a:t>
            </a:r>
            <a:r>
              <a:rPr lang="pt-BR" sz="2600" dirty="0" smtClean="0">
                <a:solidFill>
                  <a:schemeClr val="tx1"/>
                </a:solidFill>
              </a:rPr>
              <a:t>-Lorena = Fragilidade do SIR perante Áustria; Países Baixos(Holanda) independente x Bélgica dos </a:t>
            </a:r>
            <a:r>
              <a:rPr lang="pt-BR" sz="2600" dirty="0" err="1" smtClean="0">
                <a:solidFill>
                  <a:schemeClr val="tx1"/>
                </a:solidFill>
              </a:rPr>
              <a:t>Habisburgos</a:t>
            </a:r>
            <a:r>
              <a:rPr lang="pt-BR" sz="2600" dirty="0" smtClean="0">
                <a:solidFill>
                  <a:schemeClr val="tx1"/>
                </a:solidFill>
              </a:rPr>
              <a:t> espanhóis (até 1830); Carlos V (1500-1555) Casa </a:t>
            </a:r>
            <a:r>
              <a:rPr lang="pt-BR" sz="2600" dirty="0" err="1" smtClean="0">
                <a:solidFill>
                  <a:schemeClr val="tx1"/>
                </a:solidFill>
              </a:rPr>
              <a:t>Habisburgo</a:t>
            </a:r>
            <a:r>
              <a:rPr lang="pt-BR" sz="2600" dirty="0" smtClean="0">
                <a:solidFill>
                  <a:schemeClr val="tx1"/>
                </a:solidFill>
              </a:rPr>
              <a:t> Espanha (até 1714) e Casa </a:t>
            </a:r>
            <a:r>
              <a:rPr lang="pt-BR" sz="2600" dirty="0" err="1" smtClean="0">
                <a:solidFill>
                  <a:schemeClr val="tx1"/>
                </a:solidFill>
              </a:rPr>
              <a:t>Habisburgo</a:t>
            </a:r>
            <a:r>
              <a:rPr lang="pt-BR" sz="2600" dirty="0" smtClean="0">
                <a:solidFill>
                  <a:schemeClr val="tx1"/>
                </a:solidFill>
              </a:rPr>
              <a:t> Áustria (até 1918).  </a:t>
            </a:r>
          </a:p>
          <a:p>
            <a:pPr algn="l"/>
            <a:r>
              <a:rPr lang="pt-BR" sz="3800" dirty="0" smtClean="0">
                <a:solidFill>
                  <a:schemeClr val="tx1"/>
                </a:solidFill>
              </a:rPr>
              <a:t>1648-1848 | A Prússia</a:t>
            </a:r>
          </a:p>
          <a:p>
            <a:pPr algn="l"/>
            <a:r>
              <a:rPr lang="pt-BR" sz="2600" dirty="0" smtClean="0">
                <a:solidFill>
                  <a:schemeClr val="tx1"/>
                </a:solidFill>
              </a:rPr>
              <a:t>Prússia sem protagonismo europeu = reinos não coesos = sistema anárquico + tolerância religiosa + </a:t>
            </a:r>
            <a:r>
              <a:rPr lang="pt-BR" sz="2600" dirty="0" err="1" smtClean="0">
                <a:solidFill>
                  <a:schemeClr val="tx1"/>
                </a:solidFill>
              </a:rPr>
              <a:t>junkers</a:t>
            </a:r>
            <a:r>
              <a:rPr lang="pt-BR" sz="2600" dirty="0" smtClean="0">
                <a:solidFill>
                  <a:schemeClr val="tx1"/>
                </a:solidFill>
              </a:rPr>
              <a:t> (burocratização da nobreza). Nota. Elizabeth I Inglaterra + Equilíbrio europeu. </a:t>
            </a:r>
          </a:p>
          <a:p>
            <a:pPr algn="l"/>
            <a:r>
              <a:rPr lang="pt-BR" sz="3800" dirty="0" smtClean="0">
                <a:solidFill>
                  <a:schemeClr val="tx1"/>
                </a:solidFill>
              </a:rPr>
              <a:t>1740-1786 | Déspotas Esclarecidos (Ilustração) </a:t>
            </a:r>
          </a:p>
          <a:p>
            <a:pPr algn="l"/>
            <a:r>
              <a:rPr lang="pt-BR" sz="2000" dirty="0" smtClean="0">
                <a:solidFill>
                  <a:schemeClr val="tx1"/>
                </a:solidFill>
              </a:rPr>
              <a:t>Frederico II da Prússia(1755), Catarina da Rússia(1700), Marquês de Pombal de Portugal l(1750), Gustavo III da Suécia (1780), Maria Teresa da Áustria (1740), Carlos III da Espanha (1760).</a:t>
            </a:r>
          </a:p>
          <a:p>
            <a:pPr algn="l"/>
            <a:r>
              <a:rPr lang="pt-BR" dirty="0" smtClean="0">
                <a:solidFill>
                  <a:schemeClr val="tx1"/>
                </a:solidFill>
              </a:rPr>
              <a:t> 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endParaRPr lang="pt-B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534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Map_of_18th_Century_Europ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14" y="476672"/>
            <a:ext cx="881037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156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Prússia do Leste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1848 | Prússia </a:t>
            </a:r>
            <a:r>
              <a:rPr lang="pt-BR" dirty="0" err="1"/>
              <a:t>Hohenzollern</a:t>
            </a:r>
            <a:endParaRPr lang="pt-BR" dirty="0"/>
          </a:p>
          <a:p>
            <a:pPr marL="0" indent="0">
              <a:buNone/>
            </a:pPr>
            <a:r>
              <a:rPr lang="pt-BR" sz="2000" dirty="0"/>
              <a:t>Domínio da </a:t>
            </a:r>
            <a:r>
              <a:rPr lang="pt-BR" sz="2000" dirty="0" err="1"/>
              <a:t>Zollverein</a:t>
            </a:r>
            <a:r>
              <a:rPr lang="pt-BR" sz="2000" dirty="0"/>
              <a:t>; Micro Potência; Inglaterra Aliada x Áustria </a:t>
            </a:r>
            <a:r>
              <a:rPr lang="pt-BR" sz="2000" dirty="0" err="1"/>
              <a:t>Habsburgo</a:t>
            </a:r>
            <a:r>
              <a:rPr lang="pt-BR" sz="2000" dirty="0"/>
              <a:t> (domínio da Dieta Política </a:t>
            </a:r>
            <a:r>
              <a:rPr lang="pt-BR" sz="2000" dirty="0" smtClean="0"/>
              <a:t>Prussiana. </a:t>
            </a:r>
          </a:p>
          <a:p>
            <a:pPr marL="0" indent="0">
              <a:buNone/>
            </a:pPr>
            <a:r>
              <a:rPr lang="pt-BR" dirty="0" smtClean="0"/>
              <a:t>Otto Von Bismarck</a:t>
            </a:r>
          </a:p>
          <a:p>
            <a:pPr marL="0" indent="0">
              <a:buNone/>
            </a:pPr>
            <a:r>
              <a:rPr lang="pt-BR" sz="2000" dirty="0" smtClean="0"/>
              <a:t>Latifundiário; Integração ferroviária; (1867) Confederação Alemã do Norte com Guilherme I; </a:t>
            </a:r>
            <a:r>
              <a:rPr lang="pt-BR" sz="2000" dirty="0" err="1" smtClean="0"/>
              <a:t>Hanover</a:t>
            </a:r>
            <a:r>
              <a:rPr lang="pt-BR" sz="2000" dirty="0" smtClean="0"/>
              <a:t> e Windsor Britânica; Nacionalismo Península Itálica (Prússia x Napoleão III) = Guerra Franco-Prussiana </a:t>
            </a:r>
            <a:r>
              <a:rPr lang="pt-BR" sz="2000" dirty="0" smtClean="0">
                <a:sym typeface="Wingdings" pitchFamily="2" charset="2"/>
              </a:rPr>
              <a:t> Palácio de Versalhes + 2º Reich + Guilherme I  Império Alemão 1871.</a:t>
            </a:r>
          </a:p>
          <a:p>
            <a:pPr marL="0" indent="0">
              <a:buNone/>
            </a:pPr>
            <a:r>
              <a:rPr lang="pt-BR" dirty="0" smtClean="0">
                <a:sym typeface="Wingdings" pitchFamily="2" charset="2"/>
              </a:rPr>
              <a:t>Otto Von Bismarck</a:t>
            </a:r>
          </a:p>
          <a:p>
            <a:pPr marL="0" indent="0">
              <a:buNone/>
            </a:pPr>
            <a:r>
              <a:rPr lang="pt-BR" sz="2000" dirty="0" err="1" smtClean="0">
                <a:sym typeface="Wingdings" pitchFamily="2" charset="2"/>
              </a:rPr>
              <a:t>Realpolitik</a:t>
            </a:r>
            <a:r>
              <a:rPr lang="pt-BR" sz="2000" dirty="0" smtClean="0">
                <a:sym typeface="Wingdings" pitchFamily="2" charset="2"/>
              </a:rPr>
              <a:t>; Aliança Prússia e Áustria; Rússia x Império Otomano (1887) nos Balcãs; Alemanha + Rússia (Não-</a:t>
            </a:r>
            <a:r>
              <a:rPr lang="pt-BR" sz="2000" dirty="0" err="1" smtClean="0">
                <a:sym typeface="Wingdings" pitchFamily="2" charset="2"/>
              </a:rPr>
              <a:t>Agrssão</a:t>
            </a:r>
            <a:r>
              <a:rPr lang="pt-BR" sz="2000" dirty="0" smtClean="0">
                <a:sym typeface="Wingdings" pitchFamily="2" charset="2"/>
              </a:rPr>
              <a:t>); Prússia </a:t>
            </a:r>
            <a:r>
              <a:rPr lang="pt-BR" sz="2000" dirty="0">
                <a:sym typeface="Wingdings" pitchFamily="2" charset="2"/>
              </a:rPr>
              <a:t>e o militarismo disciplinado; Industrialização tardia e fora do Tratado de Berlin; Guilherme II x Bismarck (1890</a:t>
            </a:r>
            <a:r>
              <a:rPr lang="pt-BR" sz="2000" dirty="0" smtClean="0">
                <a:sym typeface="Wingdings" pitchFamily="2" charset="2"/>
              </a:rPr>
              <a:t>). </a:t>
            </a:r>
            <a:endParaRPr lang="pt-BR" sz="2000" dirty="0">
              <a:sym typeface="Wingdings" pitchFamily="2" charset="2"/>
            </a:endParaRP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26597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MapEurope19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5980"/>
            <a:ext cx="8280920" cy="625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962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O mundo? Ainda a Europa!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12968" cy="5400600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Um pouco de Otomanos</a:t>
            </a:r>
          </a:p>
          <a:p>
            <a:pPr marL="0" indent="0">
              <a:buNone/>
            </a:pPr>
            <a:r>
              <a:rPr lang="pt-BR" sz="2000" dirty="0" smtClean="0"/>
              <a:t>(1200-1500) Ascensão; (1600-1900) Crise; (1800) </a:t>
            </a:r>
            <a:r>
              <a:rPr lang="pt-BR" sz="2000" dirty="0" err="1" smtClean="0"/>
              <a:t>Semi</a:t>
            </a:r>
            <a:r>
              <a:rPr lang="pt-BR" sz="2000" dirty="0" smtClean="0"/>
              <a:t> - Independência dos Balcãs.</a:t>
            </a:r>
          </a:p>
          <a:p>
            <a:pPr marL="0" indent="0">
              <a:buNone/>
            </a:pPr>
            <a:r>
              <a:rPr lang="pt-BR" dirty="0" smtClean="0"/>
              <a:t>Ligações Perigosas</a:t>
            </a:r>
          </a:p>
          <a:p>
            <a:pPr marL="0" indent="0">
              <a:buNone/>
            </a:pPr>
            <a:r>
              <a:rPr lang="pt-BR" sz="2000" dirty="0" smtClean="0"/>
              <a:t>Sentimento nacionalista alemão; Política Agressiva (</a:t>
            </a:r>
            <a:r>
              <a:rPr lang="pt-BR" sz="2000" dirty="0" err="1" smtClean="0"/>
              <a:t>Weltpolitik</a:t>
            </a:r>
            <a:r>
              <a:rPr lang="pt-BR" sz="2000" dirty="0" smtClean="0"/>
              <a:t>) = “Raça Ariana”; </a:t>
            </a:r>
            <a:r>
              <a:rPr lang="pt-BR" sz="2000" b="1" u="sng" dirty="0" smtClean="0"/>
              <a:t>Tríplice Entente (1907)</a:t>
            </a:r>
          </a:p>
          <a:p>
            <a:pPr marL="0" indent="0">
              <a:buNone/>
            </a:pPr>
            <a:r>
              <a:rPr lang="pt-BR" sz="2000" dirty="0" smtClean="0"/>
              <a:t>- França (Revanchismo </a:t>
            </a:r>
            <a:r>
              <a:rPr lang="pt-BR" sz="2000" dirty="0" err="1" smtClean="0"/>
              <a:t>Alsácia</a:t>
            </a:r>
            <a:r>
              <a:rPr lang="pt-BR" sz="2000" dirty="0" smtClean="0"/>
              <a:t>-Lorena</a:t>
            </a:r>
          </a:p>
          <a:p>
            <a:pPr marL="0" indent="0">
              <a:buNone/>
            </a:pPr>
            <a:r>
              <a:rPr lang="pt-BR" sz="2000" dirty="0" smtClean="0"/>
              <a:t>-Inglaterra (Rainha Vitória)</a:t>
            </a:r>
          </a:p>
          <a:p>
            <a:pPr marL="0" indent="0">
              <a:buNone/>
            </a:pPr>
            <a:r>
              <a:rPr lang="pt-BR" sz="2000" dirty="0" smtClean="0"/>
              <a:t>- Rússia (Expansão nos Balcãs x Áustria e </a:t>
            </a:r>
          </a:p>
          <a:p>
            <a:pPr marL="0" indent="0">
              <a:buNone/>
            </a:pPr>
            <a:r>
              <a:rPr lang="pt-BR" sz="2000" dirty="0" smtClean="0"/>
              <a:t>disputa de Bósforo e Dardanelos x Otomanos</a:t>
            </a:r>
          </a:p>
          <a:p>
            <a:pPr marL="0" indent="0">
              <a:buNone/>
            </a:pPr>
            <a:r>
              <a:rPr lang="pt-BR" sz="2000" b="1" u="sng" dirty="0" smtClean="0"/>
              <a:t>Tríplice Aliança (1910)</a:t>
            </a:r>
          </a:p>
          <a:p>
            <a:pPr marL="0" indent="0">
              <a:buNone/>
            </a:pPr>
            <a:r>
              <a:rPr lang="pt-BR" sz="2000" dirty="0" smtClean="0"/>
              <a:t>Áustria (Hegemonia nos Balcãs)</a:t>
            </a:r>
          </a:p>
          <a:p>
            <a:pPr marL="0" indent="0">
              <a:buNone/>
            </a:pPr>
            <a:r>
              <a:rPr lang="pt-BR" sz="2000" dirty="0" smtClean="0"/>
              <a:t>Alemanha (Emergência)</a:t>
            </a:r>
          </a:p>
          <a:p>
            <a:pPr marL="0" indent="0">
              <a:buNone/>
            </a:pPr>
            <a:r>
              <a:rPr lang="pt-BR" sz="2000" dirty="0" smtClean="0"/>
              <a:t>Império Turco-Otomano (Manutenção)</a:t>
            </a:r>
          </a:p>
        </p:txBody>
      </p:sp>
    </p:spTree>
    <p:extLst>
      <p:ext uri="{BB962C8B-B14F-4D97-AF65-F5344CB8AC3E}">
        <p14:creationId xmlns:p14="http://schemas.microsoft.com/office/powerpoint/2010/main" val="2063652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64261-004-8EC4090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591"/>
            <a:ext cx="8280920" cy="599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954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pt-BR" dirty="0" smtClean="0"/>
              <a:t>Sarajevo - Sérvia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/>
          <a:lstStyle/>
          <a:p>
            <a:pPr marL="0" indent="0">
              <a:buNone/>
            </a:pPr>
            <a:r>
              <a:rPr lang="pt-BR" dirty="0" smtClean="0"/>
              <a:t>A “Grande Sérvia”</a:t>
            </a:r>
          </a:p>
          <a:p>
            <a:pPr marL="0" indent="0">
              <a:buNone/>
            </a:pPr>
            <a:r>
              <a:rPr lang="pt-BR" sz="2000" dirty="0" smtClean="0"/>
              <a:t>Sérvia x Bósnia x Império Austro-Húngaro </a:t>
            </a:r>
            <a:r>
              <a:rPr lang="pt-BR" sz="2000" dirty="0" smtClean="0">
                <a:sym typeface="Wingdings" pitchFamily="2" charset="2"/>
              </a:rPr>
              <a:t> Atentado Ferdinando e Sophie (Jovem Bósnia) </a:t>
            </a:r>
          </a:p>
          <a:p>
            <a:pPr marL="0" indent="0">
              <a:buNone/>
            </a:pPr>
            <a:r>
              <a:rPr lang="pt-BR" dirty="0" smtClean="0">
                <a:sym typeface="Wingdings" pitchFamily="2" charset="2"/>
              </a:rPr>
              <a:t>Consequências da Grande Guerra</a:t>
            </a:r>
          </a:p>
          <a:p>
            <a:pPr marL="0" indent="0">
              <a:buNone/>
            </a:pPr>
            <a:r>
              <a:rPr lang="pt-BR" sz="2000" dirty="0" smtClean="0">
                <a:sym typeface="Wingdings" pitchFamily="2" charset="2"/>
              </a:rPr>
              <a:t>A Paz de Versalhes (Conferência de Paris – 1919); Liga das Nações (</a:t>
            </a:r>
            <a:r>
              <a:rPr lang="pt-BR" sz="2000" dirty="0" err="1" smtClean="0">
                <a:sym typeface="Wingdings" pitchFamily="2" charset="2"/>
              </a:rPr>
              <a:t>Woodrow</a:t>
            </a:r>
            <a:r>
              <a:rPr lang="pt-BR" sz="2000" dirty="0" smtClean="0">
                <a:sym typeface="Wingdings" pitchFamily="2" charset="2"/>
              </a:rPr>
              <a:t> Wilson = Immanuel Kant); Perdas territoriais, militares e econômicas germânicas; (1920) Desmembramento do Império Turco Otomano = Balcãs livre. Áreas de influência britânica (Palestina, Transjordânia, Egito e Iraque) e áreas de influência francesa (Síria e Líbano); Emergência Estadunidense.</a:t>
            </a:r>
          </a:p>
          <a:p>
            <a:pPr marL="0" indent="0">
              <a:buNone/>
            </a:pPr>
            <a:r>
              <a:rPr lang="pt-BR" dirty="0" smtClean="0">
                <a:sym typeface="Wingdings" pitchFamily="2" charset="2"/>
              </a:rPr>
              <a:t>O </a:t>
            </a:r>
            <a:r>
              <a:rPr lang="pt-BR" dirty="0" err="1" smtClean="0">
                <a:sym typeface="Wingdings" pitchFamily="2" charset="2"/>
              </a:rPr>
              <a:t>Entreguerras</a:t>
            </a:r>
            <a:r>
              <a:rPr lang="pt-BR" dirty="0" smtClean="0">
                <a:sym typeface="Wingdings" pitchFamily="2" charset="2"/>
              </a:rPr>
              <a:t> </a:t>
            </a:r>
          </a:p>
          <a:p>
            <a:pPr marL="0" indent="0">
              <a:buNone/>
            </a:pPr>
            <a:r>
              <a:rPr lang="pt-BR" sz="2000" dirty="0" smtClean="0">
                <a:sym typeface="Wingdings" pitchFamily="2" charset="2"/>
              </a:rPr>
              <a:t>Itália de Mussolini (1924); </a:t>
            </a:r>
            <a:r>
              <a:rPr lang="pt-BR" sz="2000" dirty="0" err="1" smtClean="0">
                <a:sym typeface="Wingdings" pitchFamily="2" charset="2"/>
              </a:rPr>
              <a:t>Fachio</a:t>
            </a:r>
            <a:r>
              <a:rPr lang="pt-BR" sz="2000" dirty="0" smtClean="0">
                <a:sym typeface="Wingdings" pitchFamily="2" charset="2"/>
              </a:rPr>
              <a:t> + Questão de Roma + Carta </a:t>
            </a:r>
            <a:r>
              <a:rPr lang="pt-BR" sz="2000" dirty="0" err="1" smtClean="0">
                <a:sym typeface="Wingdings" pitchFamily="2" charset="2"/>
              </a:rPr>
              <a:t>del</a:t>
            </a:r>
            <a:r>
              <a:rPr lang="pt-BR" sz="2000" dirty="0" smtClean="0">
                <a:sym typeface="Wingdings" pitchFamily="2" charset="2"/>
              </a:rPr>
              <a:t> Lavoro; The Yorker Crash (1929); The New </a:t>
            </a:r>
            <a:r>
              <a:rPr lang="pt-BR" sz="2000" dirty="0" err="1" smtClean="0">
                <a:sym typeface="Wingdings" pitchFamily="2" charset="2"/>
              </a:rPr>
              <a:t>Deal</a:t>
            </a:r>
            <a:r>
              <a:rPr lang="pt-BR" sz="2000" dirty="0" smtClean="0">
                <a:sym typeface="Wingdings" pitchFamily="2" charset="2"/>
              </a:rPr>
              <a:t> John Maynard Keynes e o Estado Intervencionista. Getúlio Dornelles Vargas no Brasil (1930).  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3922838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994</Words>
  <Application>Microsoft Office PowerPoint</Application>
  <PresentationFormat>Apresentação na tela (4:3)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Sacro Império Romano Germânico</vt:lpstr>
      <vt:lpstr>Apresentação do PowerPoint</vt:lpstr>
      <vt:lpstr>Micro Guerras Mundiais</vt:lpstr>
      <vt:lpstr>Apresentação do PowerPoint</vt:lpstr>
      <vt:lpstr>Prússia do Leste</vt:lpstr>
      <vt:lpstr>Apresentação do PowerPoint</vt:lpstr>
      <vt:lpstr>O mundo? Ainda a Europa!</vt:lpstr>
      <vt:lpstr>Apresentação do PowerPoint</vt:lpstr>
      <vt:lpstr>Sarajevo - Sérvia</vt:lpstr>
      <vt:lpstr>O 3º Reich</vt:lpstr>
      <vt:lpstr>As potências liberais eram intransigentes com a Rússia e não com a Itália e Alemanha. </vt:lpstr>
      <vt:lpstr>Apresentação do PowerPoint</vt:lpstr>
      <vt:lpstr>Führer Morreu – Repórter Esso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Império Romano</dc:title>
  <dc:creator>User</dc:creator>
  <cp:lastModifiedBy>User</cp:lastModifiedBy>
  <cp:revision>25</cp:revision>
  <dcterms:created xsi:type="dcterms:W3CDTF">2015-06-09T00:16:23Z</dcterms:created>
  <dcterms:modified xsi:type="dcterms:W3CDTF">2015-06-10T22:05:46Z</dcterms:modified>
</cp:coreProperties>
</file>